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1A1A2E"/>
                </a:solidFill>
                <a:latin typeface="Calibri"/>
              </a:defRPr>
            </a:pPr>
            <a:r>
              <a:rPr sz="1300" b="0" i="0" u="none" strike="noStrike">
                <a:solidFill>
                  <a:srgbClr val="1A1A2E"/>
                </a:solidFill>
                <a:latin typeface="Calibri"/>
              </a:rPr>
              <a:t>Revenue from Operations (₹ Crore)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(₹ Cr)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FY21</c:v>
                  </c:pt>
                  <c:pt idx="1">
                    <c:v>FY22</c:v>
                  </c:pt>
                  <c:pt idx="2">
                    <c:v>FY23</c:v>
                  </c:pt>
                  <c:pt idx="3">
                    <c:v>FY24</c:v>
                  </c:pt>
                  <c:pt idx="4">
                    <c:v>FY25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75379</c:v>
                </c:pt>
                <c:pt idx="1">
                  <c:v>85651</c:v>
                </c:pt>
                <c:pt idx="2">
                  <c:v>101456</c:v>
                </c:pt>
                <c:pt idx="3">
                  <c:v>109913</c:v>
                </c:pt>
                <c:pt idx="4">
                  <c:v>117055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B7280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US$B</c:v>
                </c:pt>
              </c:strCache>
            </c:strRef>
          </c:tx>
          <c:spPr>
            <a:solidFill>
              <a:srgbClr val="CADCFC"/>
            </a:solidFill>
            <a:effectLst/>
          </c:spPr>
          <c:invertIfNegative val="0"/>
          <c:dLbls>
            <c:numFmt formatCode="&quot;$&quot;0.0&quot;B&quot;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761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HCLTech</c:v>
                  </c:pt>
                  <c:pt idx="1">
                    <c:v>TCS</c:v>
                  </c:pt>
                  <c:pt idx="2">
                    <c:v>Infosys</c:v>
                  </c:pt>
                  <c:pt idx="3">
                    <c:v>Wipro*</c:v>
                  </c:pt>
                  <c:pt idx="4">
                    <c:v>Tech Mahindra</c:v>
                  </c:pt>
                  <c:pt idx="5">
                    <c:v>LTIMindtree</c:v>
                  </c:pt>
                  <c:pt idx="6">
                    <c:v>Cognizant</c:v>
                  </c:pt>
                  <c:pt idx="7">
                    <c:v>Accenture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13.8</c:v>
                </c:pt>
                <c:pt idx="1">
                  <c:v>30.2</c:v>
                </c:pt>
                <c:pt idx="2">
                  <c:v>19.28</c:v>
                </c:pt>
                <c:pt idx="3">
                  <c:v>10.5</c:v>
                </c:pt>
                <c:pt idx="4">
                  <c:v>6.26</c:v>
                </c:pt>
                <c:pt idx="5">
                  <c:v>4.49</c:v>
                </c:pt>
                <c:pt idx="6">
                  <c:v>21.05</c:v>
                </c:pt>
                <c:pt idx="7">
                  <c:v>69.7</c:v>
                </c:pt>
              </c:numCache>
            </c:numRef>
          </c:val>
        </c:ser>
        <c:dLbls>
          <c:numFmt formatCode="&quot;$&quot;0.0&quot;B&quot;" sourceLinked="0"/>
          <c:txPr>
            <a:bodyPr/>
            <a:lstStyle/>
            <a:p>
              <a:pPr>
                <a:defRPr b="0" i="0" strike="noStrike" sz="1000" u="none">
                  <a:solidFill>
                    <a:srgbClr val="1E2761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3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A1A2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2011680"/>
            <a:ext cx="5486400" cy="5486400"/>
          </a:xfrm>
          <a:prstGeom prst="ellipse">
            <a:avLst/>
          </a:prstGeom>
          <a:solidFill>
            <a:srgbClr val="141B47"/>
          </a:solidFill>
          <a:ln/>
        </p:spPr>
      </p:sp>
      <p:sp>
        <p:nvSpPr>
          <p:cNvPr id="3" name="Shape 1"/>
          <p:cNvSpPr/>
          <p:nvPr/>
        </p:nvSpPr>
        <p:spPr>
          <a:xfrm>
            <a:off x="-2194560" y="4937760"/>
            <a:ext cx="4937760" cy="4937760"/>
          </a:xfrm>
          <a:prstGeom prst="ellipse">
            <a:avLst/>
          </a:prstGeom>
          <a:solidFill>
            <a:srgbClr val="141B47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196596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&amp; COMPETITOR ANALYSIS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77240" y="2331720"/>
            <a:ext cx="9601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HCLTech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822960" y="361188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Strategy, Performance and Competitive Position — FY2024-25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822960" y="4251960"/>
            <a:ext cx="2194560" cy="0"/>
          </a:xfrm>
          <a:prstGeom prst="line">
            <a:avLst/>
          </a:prstGeom>
          <a:noFill/>
          <a:ln w="31750">
            <a:solidFill>
              <a:srgbClr val="E8A3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4348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0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Benchmarked against TCS · Infosys · Wipro · Tech Mahindra · LTIMindtree · Cognizant · Accenture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59893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C89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Executive &amp; Strategy Review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Strengths &amp; Weaknesses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40680" cy="4434840"/>
          </a:xfrm>
          <a:prstGeom prst="roundRect">
            <a:avLst>
              <a:gd name="adj" fmla="val 1649"/>
            </a:avLst>
          </a:prstGeom>
          <a:solidFill>
            <a:srgbClr val="EEF6F0"/>
          </a:solidFill>
          <a:ln/>
        </p:spPr>
      </p:sp>
      <p:sp>
        <p:nvSpPr>
          <p:cNvPr id="5" name="Shape 3"/>
          <p:cNvSpPr/>
          <p:nvPr/>
        </p:nvSpPr>
        <p:spPr>
          <a:xfrm>
            <a:off x="822960" y="1874520"/>
            <a:ext cx="502920" cy="502920"/>
          </a:xfrm>
          <a:prstGeom prst="ellipse">
            <a:avLst/>
          </a:prstGeom>
          <a:solidFill>
            <a:srgbClr val="2E8B57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8745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3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1430" dirty="0"/>
          </a:p>
        </p:txBody>
      </p:sp>
      <p:sp>
        <p:nvSpPr>
          <p:cNvPr id="7" name="Text 5"/>
          <p:cNvSpPr/>
          <p:nvPr/>
        </p:nvSpPr>
        <p:spPr>
          <a:xfrm>
            <a:off x="1463040" y="1874520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E8B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Strengths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822960" y="2679192"/>
            <a:ext cx="91440" cy="91440"/>
          </a:xfrm>
          <a:prstGeom prst="ellipse">
            <a:avLst/>
          </a:prstGeom>
          <a:solidFill>
            <a:srgbClr val="2E8B57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2606040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Fastest-growing top-5 Indian IT major for a third consecutive year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822960" y="3374136"/>
            <a:ext cx="91440" cy="91440"/>
          </a:xfrm>
          <a:prstGeom prst="ellipse">
            <a:avLst/>
          </a:prstGeom>
          <a:solidFill>
            <a:srgbClr val="2E8B57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3300984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Diversified, annuity-rich mix — engineering + $1B+ ARR software business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22960" y="4069080"/>
            <a:ext cx="91440" cy="91440"/>
          </a:xfrm>
          <a:prstGeom prst="ellipse">
            <a:avLst/>
          </a:prstGeom>
          <a:solidFill>
            <a:srgbClr val="2E8B57"/>
          </a:solidFill>
          <a:ln/>
        </p:spPr>
      </p:sp>
      <p:sp>
        <p:nvSpPr>
          <p:cNvPr id="13" name="Text 11"/>
          <p:cNvSpPr/>
          <p:nvPr/>
        </p:nvSpPr>
        <p:spPr>
          <a:xfrm>
            <a:off x="1051560" y="3995928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Industry-low 13.0% voluntary attrition supports delivery continuity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4764024"/>
            <a:ext cx="91440" cy="91440"/>
          </a:xfrm>
          <a:prstGeom prst="ellipse">
            <a:avLst/>
          </a:prstGeom>
          <a:solidFill>
            <a:srgbClr val="2E8B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4690872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25-year TSR CAGR of 20.6% since IPO; 93.5% dividend payout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22960" y="5458968"/>
            <a:ext cx="91440" cy="91440"/>
          </a:xfrm>
          <a:prstGeom prst="ellipse">
            <a:avLst/>
          </a:prstGeom>
          <a:solidFill>
            <a:srgbClr val="2E8B57"/>
          </a:solidFill>
          <a:ln/>
        </p:spPr>
      </p:sp>
      <p:sp>
        <p:nvSpPr>
          <p:cNvPr id="17" name="Text 15"/>
          <p:cNvSpPr/>
          <p:nvPr/>
        </p:nvSpPr>
        <p:spPr>
          <a:xfrm>
            <a:off x="1051560" y="5385816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Early, broad AI platform investment (AI Force, AI Foundry, 106,000+ trained)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172200" y="1645920"/>
            <a:ext cx="5440680" cy="4434840"/>
          </a:xfrm>
          <a:prstGeom prst="roundRect">
            <a:avLst>
              <a:gd name="adj" fmla="val 1649"/>
            </a:avLst>
          </a:prstGeom>
          <a:solidFill>
            <a:srgbClr val="FBEEEF"/>
          </a:solidFill>
          <a:ln/>
        </p:spPr>
      </p:sp>
      <p:sp>
        <p:nvSpPr>
          <p:cNvPr id="19" name="Shape 17"/>
          <p:cNvSpPr/>
          <p:nvPr/>
        </p:nvSpPr>
        <p:spPr>
          <a:xfrm>
            <a:off x="6446520" y="1874520"/>
            <a:ext cx="502920" cy="502920"/>
          </a:xfrm>
          <a:prstGeom prst="ellipse">
            <a:avLst/>
          </a:prstGeom>
          <a:solidFill>
            <a:srgbClr val="B23A48"/>
          </a:solidFill>
          <a:ln/>
        </p:spPr>
      </p:sp>
      <p:sp>
        <p:nvSpPr>
          <p:cNvPr id="20" name="Text 18"/>
          <p:cNvSpPr/>
          <p:nvPr/>
        </p:nvSpPr>
        <p:spPr>
          <a:xfrm>
            <a:off x="6446520" y="18745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3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endParaRPr lang="en-US" sz="1430" dirty="0"/>
          </a:p>
        </p:txBody>
      </p:sp>
      <p:sp>
        <p:nvSpPr>
          <p:cNvPr id="21" name="Text 19"/>
          <p:cNvSpPr/>
          <p:nvPr/>
        </p:nvSpPr>
        <p:spPr>
          <a:xfrm>
            <a:off x="7086600" y="1874520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B23A4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Weaknesses</a:t>
            </a:r>
            <a:endParaRPr lang="en-US" sz="1900" dirty="0"/>
          </a:p>
        </p:txBody>
      </p:sp>
      <p:sp>
        <p:nvSpPr>
          <p:cNvPr id="22" name="Shape 20"/>
          <p:cNvSpPr/>
          <p:nvPr/>
        </p:nvSpPr>
        <p:spPr>
          <a:xfrm>
            <a:off x="6446520" y="2679192"/>
            <a:ext cx="91440" cy="91440"/>
          </a:xfrm>
          <a:prstGeom prst="ellipse">
            <a:avLst/>
          </a:prstGeom>
          <a:solidFill>
            <a:srgbClr val="B23A48"/>
          </a:solidFill>
          <a:ln/>
        </p:spPr>
      </p:sp>
      <p:sp>
        <p:nvSpPr>
          <p:cNvPr id="23" name="Text 21"/>
          <p:cNvSpPr/>
          <p:nvPr/>
        </p:nvSpPr>
        <p:spPr>
          <a:xfrm>
            <a:off x="6675120" y="2606040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18.3% EBIT margin trails TCS (24.3%) and Infosys (21.1%)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6446520" y="3374136"/>
            <a:ext cx="91440" cy="91440"/>
          </a:xfrm>
          <a:prstGeom prst="ellipse">
            <a:avLst/>
          </a:prstGeom>
          <a:solidFill>
            <a:srgbClr val="B23A48"/>
          </a:solidFill>
          <a:ln/>
        </p:spPr>
      </p:sp>
      <p:sp>
        <p:nvSpPr>
          <p:cNvPr id="25" name="Text 23"/>
          <p:cNvSpPr/>
          <p:nvPr/>
        </p:nvSpPr>
        <p:spPr>
          <a:xfrm>
            <a:off x="6675120" y="3300984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~85% of revenue concentrated in the US and Europe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6446520" y="4069080"/>
            <a:ext cx="91440" cy="91440"/>
          </a:xfrm>
          <a:prstGeom prst="ellipse">
            <a:avLst/>
          </a:prstGeom>
          <a:solidFill>
            <a:srgbClr val="B23A48"/>
          </a:solidFill>
          <a:ln/>
        </p:spPr>
      </p:sp>
      <p:sp>
        <p:nvSpPr>
          <p:cNvPr id="27" name="Text 25"/>
          <p:cNvSpPr/>
          <p:nvPr/>
        </p:nvSpPr>
        <p:spPr>
          <a:xfrm>
            <a:off x="6675120" y="3995928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Top-20 clients contribute ~30% of revenue — concentration risk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6446520" y="4764024"/>
            <a:ext cx="91440" cy="91440"/>
          </a:xfrm>
          <a:prstGeom prst="ellipse">
            <a:avLst/>
          </a:prstGeom>
          <a:solidFill>
            <a:srgbClr val="B23A48"/>
          </a:solidFill>
          <a:ln/>
        </p:spPr>
      </p:sp>
      <p:sp>
        <p:nvSpPr>
          <p:cNvPr id="29" name="Text 27"/>
          <p:cNvSpPr/>
          <p:nvPr/>
        </p:nvSpPr>
        <p:spPr>
          <a:xfrm>
            <a:off x="6675120" y="4690872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HCLSoftware ARR growth decelerated to 1.8% YoY (CC) in FY25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6446520" y="5458968"/>
            <a:ext cx="91440" cy="91440"/>
          </a:xfrm>
          <a:prstGeom prst="ellipse">
            <a:avLst/>
          </a:prstGeom>
          <a:solidFill>
            <a:srgbClr val="B23A48"/>
          </a:solidFill>
          <a:ln/>
        </p:spPr>
      </p:sp>
      <p:sp>
        <p:nvSpPr>
          <p:cNvPr id="31" name="Text 29"/>
          <p:cNvSpPr/>
          <p:nvPr/>
        </p:nvSpPr>
        <p:spPr>
          <a:xfrm>
            <a:off x="6675120" y="5385816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contributes only 3.1% of revenue, down 3.9% YoY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 ANALYSIS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 &amp; Threats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40680" cy="4434840"/>
          </a:xfrm>
          <a:prstGeom prst="roundRect">
            <a:avLst>
              <a:gd name="adj" fmla="val 1649"/>
            </a:avLst>
          </a:prstGeom>
          <a:solidFill>
            <a:srgbClr val="FCF3E6"/>
          </a:solidFill>
          <a:ln/>
        </p:spPr>
      </p:sp>
      <p:sp>
        <p:nvSpPr>
          <p:cNvPr id="5" name="Shape 3"/>
          <p:cNvSpPr/>
          <p:nvPr/>
        </p:nvSpPr>
        <p:spPr>
          <a:xfrm>
            <a:off x="822960" y="1874520"/>
            <a:ext cx="502920" cy="50292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8745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3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</a:t>
            </a:r>
            <a:endParaRPr lang="en-US" sz="1430" dirty="0"/>
          </a:p>
        </p:txBody>
      </p:sp>
      <p:sp>
        <p:nvSpPr>
          <p:cNvPr id="7" name="Text 5"/>
          <p:cNvSpPr/>
          <p:nvPr/>
        </p:nvSpPr>
        <p:spPr>
          <a:xfrm>
            <a:off x="1463040" y="1874520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8A3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822960" y="2679192"/>
            <a:ext cx="91440" cy="914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2606040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$1.5 trillion addressable IT services market by 2028 (4.9% CAGR)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822960" y="3374136"/>
            <a:ext cx="91440" cy="914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3300984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HCLTech Public Sector Solutions targets underpenetrated US federal/SLED market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22960" y="4069080"/>
            <a:ext cx="91440" cy="914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3" name="Text 11"/>
          <p:cNvSpPr/>
          <p:nvPr/>
        </p:nvSpPr>
        <p:spPr>
          <a:xfrm>
            <a:off x="1051560" y="3995928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$175B engineering services market by 2028 — HPE CTG deal accelerates share gain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4764024"/>
            <a:ext cx="91440" cy="914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4690872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BFSI &amp; TMT — 40%+ of addressable market — align with HCLTech's core strength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22960" y="5458968"/>
            <a:ext cx="91440" cy="9144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7" name="Text 15"/>
          <p:cNvSpPr/>
          <p:nvPr/>
        </p:nvSpPr>
        <p:spPr>
          <a:xfrm>
            <a:off x="1051560" y="5385816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Ascend could close the operating-margin gap to TCS and Infosys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172200" y="1645920"/>
            <a:ext cx="5440680" cy="4434840"/>
          </a:xfrm>
          <a:prstGeom prst="roundRect">
            <a:avLst>
              <a:gd name="adj" fmla="val 1649"/>
            </a:avLst>
          </a:prstGeom>
          <a:solidFill>
            <a:srgbClr val="EEF3FC"/>
          </a:solidFill>
          <a:ln/>
        </p:spPr>
      </p:sp>
      <p:sp>
        <p:nvSpPr>
          <p:cNvPr id="19" name="Shape 17"/>
          <p:cNvSpPr/>
          <p:nvPr/>
        </p:nvSpPr>
        <p:spPr>
          <a:xfrm>
            <a:off x="6446520" y="187452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0" name="Text 18"/>
          <p:cNvSpPr/>
          <p:nvPr/>
        </p:nvSpPr>
        <p:spPr>
          <a:xfrm>
            <a:off x="6446520" y="18745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3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endParaRPr lang="en-US" sz="1430" dirty="0"/>
          </a:p>
        </p:txBody>
      </p:sp>
      <p:sp>
        <p:nvSpPr>
          <p:cNvPr id="21" name="Text 19"/>
          <p:cNvSpPr/>
          <p:nvPr/>
        </p:nvSpPr>
        <p:spPr>
          <a:xfrm>
            <a:off x="7086600" y="1874520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Threats</a:t>
            </a:r>
            <a:endParaRPr lang="en-US" sz="1900" dirty="0"/>
          </a:p>
        </p:txBody>
      </p:sp>
      <p:sp>
        <p:nvSpPr>
          <p:cNvPr id="22" name="Shape 20"/>
          <p:cNvSpPr/>
          <p:nvPr/>
        </p:nvSpPr>
        <p:spPr>
          <a:xfrm>
            <a:off x="6446520" y="2679192"/>
            <a:ext cx="91440" cy="914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3" name="Text 21"/>
          <p:cNvSpPr/>
          <p:nvPr/>
        </p:nvSpPr>
        <p:spPr>
          <a:xfrm>
            <a:off x="6675120" y="2606040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Fierce competition from GCCs, consultancies and global majors — flagged by management as a top risk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6446520" y="3374136"/>
            <a:ext cx="91440" cy="914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5" name="Text 23"/>
          <p:cNvSpPr/>
          <p:nvPr/>
        </p:nvSpPr>
        <p:spPr>
          <a:xfrm>
            <a:off x="6675120" y="3300984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GenAI threatens the traditional headcount-linked services revenue model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6446520" y="4069080"/>
            <a:ext cx="91440" cy="914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7" name="Text 25"/>
          <p:cNvSpPr/>
          <p:nvPr/>
        </p:nvSpPr>
        <p:spPr>
          <a:xfrm>
            <a:off x="6675120" y="3995928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Macroeconomic &amp; geopolitical uncertainty concentrated in the US/Europe revenue base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6446520" y="4764024"/>
            <a:ext cx="91440" cy="914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9" name="Text 27"/>
          <p:cNvSpPr/>
          <p:nvPr/>
        </p:nvSpPr>
        <p:spPr>
          <a:xfrm>
            <a:off x="6675120" y="4690872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Shrinking deal sizes and shorter contract tenures raise cost-to-serve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6446520" y="5458968"/>
            <a:ext cx="91440" cy="914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31" name="Text 29"/>
          <p:cNvSpPr/>
          <p:nvPr/>
        </p:nvSpPr>
        <p:spPr>
          <a:xfrm>
            <a:off x="6675120" y="5385816"/>
            <a:ext cx="4709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AI-talent scarcity and rising specialist compensation could pressure margins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2286000"/>
            <a:ext cx="5486400" cy="5486400"/>
          </a:xfrm>
          <a:prstGeom prst="ellipse">
            <a:avLst/>
          </a:prstGeom>
          <a:solidFill>
            <a:srgbClr val="141B4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POSITIONING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Growth leader, margin challenger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11064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D9E1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occupies a distinctive middle position: smaller than TCS and Infosys in scale and margin, but out-growing both — and Wipro and Tech Mahindra — on a constant-currency basis, with a materially more diversified, higher-margin software business than most direct peers.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548640" y="28803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 to monitor going forward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337560"/>
            <a:ext cx="384048" cy="384048"/>
          </a:xfrm>
          <a:prstGeom prst="ellipse">
            <a:avLst/>
          </a:prstGeom>
          <a:solidFill>
            <a:srgbClr val="141B47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333756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92" dirty="0"/>
          </a:p>
        </p:txBody>
      </p:sp>
      <p:sp>
        <p:nvSpPr>
          <p:cNvPr id="9" name="Text 7"/>
          <p:cNvSpPr/>
          <p:nvPr/>
        </p:nvSpPr>
        <p:spPr>
          <a:xfrm>
            <a:off x="1097280" y="3319272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6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EBIT margin trajectory — proxy for Project Ascend's effectiveness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904488"/>
            <a:ext cx="384048" cy="384048"/>
          </a:xfrm>
          <a:prstGeom prst="ellipse">
            <a:avLst/>
          </a:prstGeom>
          <a:solidFill>
            <a:srgbClr val="141B47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390448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92" dirty="0"/>
          </a:p>
        </p:txBody>
      </p:sp>
      <p:sp>
        <p:nvSpPr>
          <p:cNvPr id="12" name="Text 10"/>
          <p:cNvSpPr/>
          <p:nvPr/>
        </p:nvSpPr>
        <p:spPr>
          <a:xfrm>
            <a:off x="1097280" y="3886200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6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HCLSoftware ARR growth rate, given its FY25 deceleration to 1.8% CC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4471416"/>
            <a:ext cx="384048" cy="384048"/>
          </a:xfrm>
          <a:prstGeom prst="ellipse">
            <a:avLst/>
          </a:prstGeom>
          <a:solidFill>
            <a:srgbClr val="141B47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44714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92" dirty="0"/>
          </a:p>
        </p:txBody>
      </p:sp>
      <p:sp>
        <p:nvSpPr>
          <p:cNvPr id="15" name="Text 13"/>
          <p:cNvSpPr/>
          <p:nvPr/>
        </p:nvSpPr>
        <p:spPr>
          <a:xfrm>
            <a:off x="1097280" y="4453128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6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new deal TCV and deal-size trends amid an industry-wide shift to smaller deals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5038344"/>
            <a:ext cx="384048" cy="384048"/>
          </a:xfrm>
          <a:prstGeom prst="ellipse">
            <a:avLst/>
          </a:prstGeom>
          <a:solidFill>
            <a:srgbClr val="141B47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503834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92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92" dirty="0"/>
          </a:p>
        </p:txBody>
      </p:sp>
      <p:sp>
        <p:nvSpPr>
          <p:cNvPr id="18" name="Text 16"/>
          <p:cNvSpPr/>
          <p:nvPr/>
        </p:nvSpPr>
        <p:spPr>
          <a:xfrm>
            <a:off x="1097280" y="5020056"/>
            <a:ext cx="10424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6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GenAI-related bookings disclosed by global peers as a leading indicator of market shift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5806440"/>
            <a:ext cx="11064240" cy="0"/>
          </a:xfrm>
          <a:prstGeom prst="line">
            <a:avLst/>
          </a:prstGeom>
          <a:noFill/>
          <a:ln w="12700">
            <a:solidFill>
              <a:srgbClr val="3A468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594360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HCLTech Annual Report 2024-25; peer results disclosures (TCS, Infosys, Wipro, Tech Mahindra, LTIMindtree, Cognizant, Accenture — FY2025 results releases).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A9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resilient, above-peer-average FY25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2697480" cy="1600200"/>
          </a:xfrm>
          <a:prstGeom prst="roundRect">
            <a:avLst>
              <a:gd name="adj" fmla="val 4571"/>
            </a:avLst>
          </a:prstGeom>
          <a:solidFill>
            <a:srgbClr val="F5F7FC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8288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$13.8B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48640" y="2496312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Consolidated revenue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807208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+4.7% CC YoY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429000" y="1691640"/>
            <a:ext cx="2697480" cy="1600200"/>
          </a:xfrm>
          <a:prstGeom prst="roundRect">
            <a:avLst>
              <a:gd name="adj" fmla="val 4571"/>
            </a:avLst>
          </a:prstGeom>
          <a:solidFill>
            <a:srgbClr val="F5F7FC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8288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18.3%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3429000" y="2496312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 margin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429000" y="2807208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bps YoY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309360" y="1691640"/>
            <a:ext cx="2697480" cy="1600200"/>
          </a:xfrm>
          <a:prstGeom prst="roundRect">
            <a:avLst>
              <a:gd name="adj" fmla="val 4571"/>
            </a:avLst>
          </a:prstGeom>
          <a:solidFill>
            <a:srgbClr val="F5F7FC"/>
          </a:solidFill>
          <a:ln/>
        </p:spPr>
      </p:sp>
      <p:sp>
        <p:nvSpPr>
          <p:cNvPr id="13" name="Text 11"/>
          <p:cNvSpPr/>
          <p:nvPr/>
        </p:nvSpPr>
        <p:spPr>
          <a:xfrm>
            <a:off x="6309360" y="18288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₹17,390 Cr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6309360" y="2496312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after tax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309360" y="2807208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+10.8% YoY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9189720" y="1691640"/>
            <a:ext cx="2697480" cy="1600200"/>
          </a:xfrm>
          <a:prstGeom prst="roundRect">
            <a:avLst>
              <a:gd name="adj" fmla="val 4571"/>
            </a:avLst>
          </a:prstGeom>
          <a:solidFill>
            <a:srgbClr val="F5F7FC"/>
          </a:solidFill>
          <a:ln/>
        </p:spPr>
      </p:sp>
      <p:sp>
        <p:nvSpPr>
          <p:cNvPr id="17" name="Text 15"/>
          <p:cNvSpPr/>
          <p:nvPr/>
        </p:nvSpPr>
        <p:spPr>
          <a:xfrm>
            <a:off x="9189720" y="18288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223,420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9189720" y="2496312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Employees, 60 countries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89720" y="2807208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13.0% attrition (LTM)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" y="3630168"/>
            <a:ext cx="256032" cy="256032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363016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endParaRPr lang="en-US" sz="728" dirty="0"/>
          </a:p>
        </p:txBody>
      </p:sp>
      <p:sp>
        <p:nvSpPr>
          <p:cNvPr id="22" name="Text 20"/>
          <p:cNvSpPr/>
          <p:nvPr/>
        </p:nvSpPr>
        <p:spPr>
          <a:xfrm>
            <a:off x="960120" y="3611880"/>
            <a:ext cx="10149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leadership: </a:t>
            </a:r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Fastest-growing among the top-5 Indian IT majors for a third consecutive year, outpacing TCS, Infosys, Wipro and Tech Mahindra on constant-currency growth.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48640" y="4288536"/>
            <a:ext cx="256032" cy="256032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428853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endParaRPr lang="en-US" sz="728" dirty="0"/>
          </a:p>
        </p:txBody>
      </p:sp>
      <p:sp>
        <p:nvSpPr>
          <p:cNvPr id="25" name="Text 23"/>
          <p:cNvSpPr/>
          <p:nvPr/>
        </p:nvSpPr>
        <p:spPr>
          <a:xfrm>
            <a:off x="960120" y="4270248"/>
            <a:ext cx="10149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Diversified, annuity-rich mix: </a:t>
            </a:r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Three-segment model (ITBS, ERS, HCLSoftware) gives revenue resilience most peers cannot match at comparable scale.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48640" y="4946904"/>
            <a:ext cx="256032" cy="256032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7" name="Text 25"/>
          <p:cNvSpPr/>
          <p:nvPr/>
        </p:nvSpPr>
        <p:spPr>
          <a:xfrm>
            <a:off x="548640" y="4946904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endParaRPr lang="en-US" sz="728" dirty="0"/>
          </a:p>
        </p:txBody>
      </p:sp>
      <p:sp>
        <p:nvSpPr>
          <p:cNvPr id="28" name="Text 26"/>
          <p:cNvSpPr/>
          <p:nvPr/>
        </p:nvSpPr>
        <p:spPr>
          <a:xfrm>
            <a:off x="960120" y="4928616"/>
            <a:ext cx="10149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margin gap: </a:t>
            </a:r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18.3% EBIT margin trails TCS (24.3%) and Infosys (21.1%) — the company's most significant competitive disadvantage.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48640" y="5605272"/>
            <a:ext cx="256032" cy="256032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30" name="Text 28"/>
          <p:cNvSpPr/>
          <p:nvPr/>
        </p:nvSpPr>
        <p:spPr>
          <a:xfrm>
            <a:off x="548640" y="560527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endParaRPr lang="en-US" sz="728" dirty="0"/>
          </a:p>
        </p:txBody>
      </p:sp>
      <p:sp>
        <p:nvSpPr>
          <p:cNvPr id="31" name="Text 29"/>
          <p:cNvSpPr/>
          <p:nvPr/>
        </p:nvSpPr>
        <p:spPr>
          <a:xfrm>
            <a:off x="960120" y="5586984"/>
            <a:ext cx="10149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and AI risk: </a:t>
            </a:r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flags GCCs, global consultancies and GenAI disruption of the linear services model as principal strategic risks.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3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OVERVIEW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full-stack technology company, three segments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20440" cy="4206240"/>
          </a:xfrm>
          <a:prstGeom prst="roundRect">
            <a:avLst>
              <a:gd name="adj" fmla="val 23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1E2761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691640"/>
            <a:ext cx="3520440" cy="502920"/>
          </a:xfrm>
          <a:prstGeom prst="roundRect">
            <a:avLst>
              <a:gd name="adj" fmla="val 16364"/>
            </a:avLst>
          </a:prstGeom>
          <a:solidFill>
            <a:srgbClr val="1E2761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938528"/>
            <a:ext cx="3520440" cy="256032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691640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 &amp; Business Services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5800" y="235000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₹86,438 Cr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685800" y="2862072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98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73.8% of revenue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85800" y="3154680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 margin 17.1%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85800" y="3566160"/>
            <a:ext cx="3246120" cy="0"/>
          </a:xfrm>
          <a:prstGeom prst="line">
            <a:avLst/>
          </a:prstGeom>
          <a:noFill/>
          <a:ln w="12700">
            <a:solidFill>
              <a:srgbClr val="E3E7F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3703320"/>
            <a:ext cx="3246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Digital, cloud, AI &amp; digital process operations across ITBS's four service lines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297680" y="1691640"/>
            <a:ext cx="3520440" cy="4206240"/>
          </a:xfrm>
          <a:prstGeom prst="roundRect">
            <a:avLst>
              <a:gd name="adj" fmla="val 23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1E2761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297680" y="1691640"/>
            <a:ext cx="3520440" cy="502920"/>
          </a:xfrm>
          <a:prstGeom prst="roundRect">
            <a:avLst>
              <a:gd name="adj" fmla="val 16364"/>
            </a:avLst>
          </a:prstGeom>
          <a:solidFill>
            <a:srgbClr val="1E2761"/>
          </a:solidFill>
          <a:ln/>
        </p:spPr>
      </p:sp>
      <p:sp>
        <p:nvSpPr>
          <p:cNvPr id="15" name="Shape 13"/>
          <p:cNvSpPr/>
          <p:nvPr/>
        </p:nvSpPr>
        <p:spPr>
          <a:xfrm>
            <a:off x="4297680" y="1938528"/>
            <a:ext cx="3520440" cy="256032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4434840" y="1691640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Engineering &amp; R&amp;D Services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434840" y="235000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₹18,960 Cr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434840" y="2862072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98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+5.5% YoY (CC)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434840" y="3154680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 margin 18.0%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434840" y="3566160"/>
            <a:ext cx="3246120" cy="0"/>
          </a:xfrm>
          <a:prstGeom prst="line">
            <a:avLst/>
          </a:prstGeom>
          <a:noFill/>
          <a:ln w="12700">
            <a:solidFill>
              <a:srgbClr val="E3E7F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34840" y="3703320"/>
            <a:ext cx="3246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&amp; digital engineering for 100+ R&amp;D organisations; strengthened by FY25 HPE CTG acquisition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8046720" y="1691640"/>
            <a:ext cx="3520440" cy="4206240"/>
          </a:xfrm>
          <a:prstGeom prst="roundRect">
            <a:avLst>
              <a:gd name="adj" fmla="val 233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5400000">
              <a:srgbClr val="1E2761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8046720" y="1691640"/>
            <a:ext cx="3520440" cy="502920"/>
          </a:xfrm>
          <a:prstGeom prst="roundRect">
            <a:avLst>
              <a:gd name="adj" fmla="val 16364"/>
            </a:avLst>
          </a:prstGeom>
          <a:solidFill>
            <a:srgbClr val="1E2761"/>
          </a:solidFill>
          <a:ln/>
        </p:spPr>
      </p:sp>
      <p:sp>
        <p:nvSpPr>
          <p:cNvPr id="24" name="Shape 22"/>
          <p:cNvSpPr/>
          <p:nvPr/>
        </p:nvSpPr>
        <p:spPr>
          <a:xfrm>
            <a:off x="8046720" y="1938528"/>
            <a:ext cx="3520440" cy="256032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5" name="Text 23"/>
          <p:cNvSpPr/>
          <p:nvPr/>
        </p:nvSpPr>
        <p:spPr>
          <a:xfrm>
            <a:off x="8183880" y="1691640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HCLSoftware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8183880" y="2350008"/>
            <a:ext cx="3246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₹12,049 Cr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8183880" y="2862072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98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 &gt; $1.03B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183880" y="3154680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 margin 26.6%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8183880" y="3566160"/>
            <a:ext cx="3246120" cy="0"/>
          </a:xfrm>
          <a:prstGeom prst="line">
            <a:avLst/>
          </a:prstGeom>
          <a:noFill/>
          <a:ln w="12700">
            <a:solidFill>
              <a:srgbClr val="E3E7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183880" y="3703320"/>
            <a:ext cx="3246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Asia's largest enterprise software business — Total Experience, Data &amp; Analytics, Security &amp; more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8640" y="6080760"/>
            <a:ext cx="11109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Geography: USA 58.1%  ·  Europe 26.7%  ·  Rest of World 12.1%  ·  India 3.1%      |      Top verticals: Financial Services 20.1%, Manufacturing 18.5%, Lifesciences &amp; Healthcare 15.9%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PERFORMANCE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Five years of consistent double-digit revenue CAGR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600200"/>
          <a:ext cx="6309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5760720"/>
            <a:ext cx="6309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 (FY21–FY25): ~11.6%</a:t>
            </a:r>
            <a:endParaRPr lang="en-US" sz="1150" dirty="0"/>
          </a:p>
        </p:txBody>
      </p:sp>
      <p:sp>
        <p:nvSpPr>
          <p:cNvPr id="6" name="Shape 3"/>
          <p:cNvSpPr/>
          <p:nvPr/>
        </p:nvSpPr>
        <p:spPr>
          <a:xfrm>
            <a:off x="7086600" y="1691640"/>
            <a:ext cx="4572000" cy="621792"/>
          </a:xfrm>
          <a:prstGeom prst="rect">
            <a:avLst/>
          </a:prstGeom>
          <a:solidFill>
            <a:srgbClr val="F5F7FC"/>
          </a:solidFill>
          <a:ln/>
        </p:spPr>
      </p:sp>
      <p:sp>
        <p:nvSpPr>
          <p:cNvPr id="7" name="Text 4"/>
          <p:cNvSpPr/>
          <p:nvPr/>
        </p:nvSpPr>
        <p:spPr>
          <a:xfrm>
            <a:off x="7223760" y="1691640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revenue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9098280" y="1691640"/>
            <a:ext cx="1371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₹105,398 Cr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0561320" y="1691640"/>
            <a:ext cx="1097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+6.6%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7223760" y="2313432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cash flow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9098280" y="2313432"/>
            <a:ext cx="1371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₹21,153 Cr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10561320" y="2313432"/>
            <a:ext cx="1097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FCF/NI 122%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7086600" y="2935224"/>
            <a:ext cx="4572000" cy="621792"/>
          </a:xfrm>
          <a:prstGeom prst="rect">
            <a:avLst/>
          </a:prstGeom>
          <a:solidFill>
            <a:srgbClr val="F5F7FC"/>
          </a:solidFill>
          <a:ln/>
        </p:spPr>
      </p:sp>
      <p:sp>
        <p:nvSpPr>
          <p:cNvPr id="14" name="Text 11"/>
          <p:cNvSpPr/>
          <p:nvPr/>
        </p:nvSpPr>
        <p:spPr>
          <a:xfrm>
            <a:off x="7223760" y="2935224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ROIC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9098280" y="2935224"/>
            <a:ext cx="1371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37.9%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10561320" y="2935224"/>
            <a:ext cx="1097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+376 bps (Services)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7223760" y="3557016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on equity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9098280" y="3557016"/>
            <a:ext cx="1371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10561320" y="3557016"/>
            <a:ext cx="1097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7086600" y="4178808"/>
            <a:ext cx="4572000" cy="621792"/>
          </a:xfrm>
          <a:prstGeom prst="rect">
            <a:avLst/>
          </a:prstGeom>
          <a:solidFill>
            <a:srgbClr val="F5F7FC"/>
          </a:solidFill>
          <a:ln/>
        </p:spPr>
      </p:sp>
      <p:sp>
        <p:nvSpPr>
          <p:cNvPr id="21" name="Text 18"/>
          <p:cNvSpPr/>
          <p:nvPr/>
        </p:nvSpPr>
        <p:spPr>
          <a:xfrm>
            <a:off x="7223760" y="4178808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 paid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9098280" y="4178808"/>
            <a:ext cx="1371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₹16,250 Cr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10561320" y="4178808"/>
            <a:ext cx="1097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Payout 93.5%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7223760" y="4800600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new deal TCV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9098280" y="4800600"/>
            <a:ext cx="1371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$9.3B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10561320" y="4800600"/>
            <a:ext cx="1097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 large deals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STRATEGY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Five medium-term strategic objectives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141B47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737360"/>
            <a:ext cx="9144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8A3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737360" y="181051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through differentiated services &amp; products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737360" y="2157984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Leveraging HCLTech's engineering pedigree to out-innovate peers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48640" y="2697480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141B47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697480"/>
            <a:ext cx="9144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8A3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737360" y="277063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Employer of choice for professional services talent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737360" y="3118104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chosen geographies — reinforced by industry-low 13.0% attrition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3657600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141B47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657600"/>
            <a:ext cx="9144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8A3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1737360" y="373075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digital &amp; AI partner for Global 2000 enterprises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737360" y="4078224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GTM organised by vertical and by Core / Focus / New Frontier markets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48640" y="4617720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141B47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4617720"/>
            <a:ext cx="9144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8A3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737360" y="469087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Weave ESG into business strategy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737360" y="5038344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Environmental, Social and Governance embedded across decision-making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548640" y="5577840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141B47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5577840"/>
            <a:ext cx="9144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8A3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1737360" y="5650992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top-quartile Total Shareholder Return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737360" y="5998464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EB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25-year cumulative TSR CAGR of 20.6% since IPO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8A9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A9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&amp; AI STRATEGY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Twelve growth vectors, anchored by full-stack AI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66160" cy="1965960"/>
          </a:xfrm>
          <a:prstGeom prst="roundRect">
            <a:avLst>
              <a:gd name="adj" fmla="val 3721"/>
            </a:avLst>
          </a:prstGeom>
          <a:solidFill>
            <a:srgbClr val="F5F7FC"/>
          </a:solidFill>
          <a:ln/>
        </p:spPr>
      </p:sp>
      <p:sp>
        <p:nvSpPr>
          <p:cNvPr id="5" name="Shape 3"/>
          <p:cNvSpPr/>
          <p:nvPr/>
        </p:nvSpPr>
        <p:spPr>
          <a:xfrm>
            <a:off x="749808" y="1892808"/>
            <a:ext cx="457200" cy="45720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6" name="Text 4"/>
          <p:cNvSpPr/>
          <p:nvPr/>
        </p:nvSpPr>
        <p:spPr>
          <a:xfrm>
            <a:off x="749808" y="1892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49808" y="2496312"/>
            <a:ext cx="31638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Force &amp; AI Foundry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49808" y="2971800"/>
            <a:ext cx="3163824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Model-agnostic AI platforms integrated with Azure OpenAI, GitHub Copilot, Amazon Bedrock &amp; Google Gemini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315968" y="1691640"/>
            <a:ext cx="3566160" cy="1965960"/>
          </a:xfrm>
          <a:prstGeom prst="roundRect">
            <a:avLst>
              <a:gd name="adj" fmla="val 3721"/>
            </a:avLst>
          </a:prstGeom>
          <a:solidFill>
            <a:srgbClr val="F5F7FC"/>
          </a:solidFill>
          <a:ln/>
        </p:spPr>
      </p:sp>
      <p:sp>
        <p:nvSpPr>
          <p:cNvPr id="10" name="Shape 8"/>
          <p:cNvSpPr/>
          <p:nvPr/>
        </p:nvSpPr>
        <p:spPr>
          <a:xfrm>
            <a:off x="4517136" y="1892808"/>
            <a:ext cx="457200" cy="45720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1" name="Text 9"/>
          <p:cNvSpPr/>
          <p:nvPr/>
        </p:nvSpPr>
        <p:spPr>
          <a:xfrm>
            <a:off x="4517136" y="1892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17136" y="2496312"/>
            <a:ext cx="31638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digital engineering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17136" y="2971800"/>
            <a:ext cx="3163824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Telecom, semiconductors &amp; automotive — reinforced by the FY25 HPE CTG acquisition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083296" y="1691640"/>
            <a:ext cx="3566160" cy="1965960"/>
          </a:xfrm>
          <a:prstGeom prst="roundRect">
            <a:avLst>
              <a:gd name="adj" fmla="val 3721"/>
            </a:avLst>
          </a:prstGeom>
          <a:solidFill>
            <a:srgbClr val="F5F7FC"/>
          </a:solidFill>
          <a:ln/>
        </p:spPr>
      </p:sp>
      <p:sp>
        <p:nvSpPr>
          <p:cNvPr id="15" name="Shape 13"/>
          <p:cNvSpPr/>
          <p:nvPr/>
        </p:nvSpPr>
        <p:spPr>
          <a:xfrm>
            <a:off x="8284464" y="1892808"/>
            <a:ext cx="457200" cy="45720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84464" y="1892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284464" y="2496312"/>
            <a:ext cx="31638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services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284464" y="2971800"/>
            <a:ext cx="3163824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Targeting share in a market segment growing above 20% annually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3886200"/>
            <a:ext cx="3566160" cy="1965960"/>
          </a:xfrm>
          <a:prstGeom prst="roundRect">
            <a:avLst>
              <a:gd name="adj" fmla="val 3721"/>
            </a:avLst>
          </a:prstGeom>
          <a:solidFill>
            <a:srgbClr val="F5F7FC"/>
          </a:solidFill>
          <a:ln/>
        </p:spPr>
      </p:sp>
      <p:sp>
        <p:nvSpPr>
          <p:cNvPr id="20" name="Shape 18"/>
          <p:cNvSpPr/>
          <p:nvPr/>
        </p:nvSpPr>
        <p:spPr>
          <a:xfrm>
            <a:off x="749808" y="4087368"/>
            <a:ext cx="457200" cy="45720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21" name="Text 19"/>
          <p:cNvSpPr/>
          <p:nvPr/>
        </p:nvSpPr>
        <p:spPr>
          <a:xfrm>
            <a:off x="749808" y="4087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49808" y="4690872"/>
            <a:ext cx="31638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2000 &amp; Future G2000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49808" y="5166360"/>
            <a:ext cx="3163824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Expanding wallet share among current and emerging large-enterprise clients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315968" y="3886200"/>
            <a:ext cx="3566160" cy="1965960"/>
          </a:xfrm>
          <a:prstGeom prst="roundRect">
            <a:avLst>
              <a:gd name="adj" fmla="val 3721"/>
            </a:avLst>
          </a:prstGeom>
          <a:solidFill>
            <a:srgbClr val="F5F7FC"/>
          </a:solidFill>
          <a:ln/>
        </p:spPr>
      </p:sp>
      <p:sp>
        <p:nvSpPr>
          <p:cNvPr id="25" name="Shape 23"/>
          <p:cNvSpPr/>
          <p:nvPr/>
        </p:nvSpPr>
        <p:spPr>
          <a:xfrm>
            <a:off x="4517136" y="4087368"/>
            <a:ext cx="457200" cy="45720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26" name="Text 24"/>
          <p:cNvSpPr/>
          <p:nvPr/>
        </p:nvSpPr>
        <p:spPr>
          <a:xfrm>
            <a:off x="4517136" y="4087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517136" y="4690872"/>
            <a:ext cx="31638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&amp; New Frontier markets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17136" y="5166360"/>
            <a:ext cx="3163824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Deepening participation beyond Core geographies (US, UK, Europe)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8083296" y="3886200"/>
            <a:ext cx="3566160" cy="1965960"/>
          </a:xfrm>
          <a:prstGeom prst="roundRect">
            <a:avLst>
              <a:gd name="adj" fmla="val 3721"/>
            </a:avLst>
          </a:prstGeom>
          <a:solidFill>
            <a:srgbClr val="F5F7FC"/>
          </a:solidFill>
          <a:ln/>
        </p:spPr>
      </p:sp>
      <p:sp>
        <p:nvSpPr>
          <p:cNvPr id="30" name="Shape 28"/>
          <p:cNvSpPr/>
          <p:nvPr/>
        </p:nvSpPr>
        <p:spPr>
          <a:xfrm>
            <a:off x="8284464" y="4087368"/>
            <a:ext cx="457200" cy="457200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31" name="Text 29"/>
          <p:cNvSpPr/>
          <p:nvPr/>
        </p:nvSpPr>
        <p:spPr>
          <a:xfrm>
            <a:off x="8284464" y="4087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8284464" y="4690872"/>
            <a:ext cx="31638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BFSI &amp; TMT leadership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8284464" y="5166360"/>
            <a:ext cx="3163824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verticals representing over 40% of the addressable IT services market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48640" y="5989320"/>
            <a:ext cx="11109960" cy="457200"/>
          </a:xfrm>
          <a:prstGeom prst="rect">
            <a:avLst/>
          </a:prstGeom>
          <a:solidFill>
            <a:srgbClr val="EEF3F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Ascend — an internal transformation initiative launched in FY25 to improve cost structure and drive efficiency across technology, workforce and geography.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3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LANDSCAPE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Mapping the competitive field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611880" cy="4297680"/>
          </a:xfrm>
          <a:prstGeom prst="roundRect">
            <a:avLst>
              <a:gd name="adj" fmla="val 202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E2761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691640"/>
            <a:ext cx="3611880" cy="777240"/>
          </a:xfrm>
          <a:prstGeom prst="roundRect">
            <a:avLst>
              <a:gd name="adj" fmla="val 9412"/>
            </a:avLst>
          </a:prstGeom>
          <a:solidFill>
            <a:srgbClr val="1E2761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075688"/>
            <a:ext cx="3611880" cy="393192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764792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Direct Competitors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731520" y="2112264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E6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Indian IT services majors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31520" y="2752344"/>
            <a:ext cx="82296" cy="82296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932688" y="2697480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TCS — scale &amp; margin leader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731520" y="3374136"/>
            <a:ext cx="82296" cy="82296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932688" y="3319272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Infosys — digital-led, consulting depth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731520" y="3995928"/>
            <a:ext cx="82296" cy="82296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932688" y="3941064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Wipro — margin recovery underway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731520" y="4617720"/>
            <a:ext cx="82296" cy="82296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932688" y="4562856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Mahindra — telecom-anchored turnaround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31520" y="5239512"/>
            <a:ext cx="82296" cy="82296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8" name="Text 16"/>
          <p:cNvSpPr/>
          <p:nvPr/>
        </p:nvSpPr>
        <p:spPr>
          <a:xfrm>
            <a:off x="932688" y="5184648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LTIMindtree — youngest major peer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297680" y="1691640"/>
            <a:ext cx="3611880" cy="4297680"/>
          </a:xfrm>
          <a:prstGeom prst="roundRect">
            <a:avLst>
              <a:gd name="adj" fmla="val 202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E2761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297680" y="1691640"/>
            <a:ext cx="3611880" cy="777240"/>
          </a:xfrm>
          <a:prstGeom prst="roundRect">
            <a:avLst>
              <a:gd name="adj" fmla="val 9412"/>
            </a:avLst>
          </a:prstGeom>
          <a:solidFill>
            <a:srgbClr val="3B5BA0"/>
          </a:solidFill>
          <a:ln/>
        </p:spPr>
      </p:sp>
      <p:sp>
        <p:nvSpPr>
          <p:cNvPr id="21" name="Shape 19"/>
          <p:cNvSpPr/>
          <p:nvPr/>
        </p:nvSpPr>
        <p:spPr>
          <a:xfrm>
            <a:off x="4297680" y="2075688"/>
            <a:ext cx="3611880" cy="393192"/>
          </a:xfrm>
          <a:prstGeom prst="rect">
            <a:avLst/>
          </a:prstGeom>
          <a:solidFill>
            <a:srgbClr val="3B5BA0"/>
          </a:solidFill>
          <a:ln/>
        </p:spPr>
      </p:sp>
      <p:sp>
        <p:nvSpPr>
          <p:cNvPr id="22" name="Text 20"/>
          <p:cNvSpPr/>
          <p:nvPr/>
        </p:nvSpPr>
        <p:spPr>
          <a:xfrm>
            <a:off x="4480560" y="1764792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Indirect Competitors</a:t>
            </a:r>
            <a:endParaRPr lang="en-US" sz="1550" dirty="0"/>
          </a:p>
        </p:txBody>
      </p:sp>
      <p:sp>
        <p:nvSpPr>
          <p:cNvPr id="23" name="Text 21"/>
          <p:cNvSpPr/>
          <p:nvPr/>
        </p:nvSpPr>
        <p:spPr>
          <a:xfrm>
            <a:off x="4480560" y="2112264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E6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delivery-model peers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480560" y="2752344"/>
            <a:ext cx="82296" cy="82296"/>
          </a:xfrm>
          <a:prstGeom prst="ellipse">
            <a:avLst/>
          </a:prstGeom>
          <a:solidFill>
            <a:srgbClr val="3B5BA0"/>
          </a:solidFill>
          <a:ln/>
        </p:spPr>
      </p:sp>
      <p:sp>
        <p:nvSpPr>
          <p:cNvPr id="25" name="Text 23"/>
          <p:cNvSpPr/>
          <p:nvPr/>
        </p:nvSpPr>
        <p:spPr>
          <a:xfrm>
            <a:off x="4681728" y="2697480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Cognizant — US-based, BFSI &amp; healthcare heavy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480560" y="3374136"/>
            <a:ext cx="82296" cy="82296"/>
          </a:xfrm>
          <a:prstGeom prst="ellipse">
            <a:avLst/>
          </a:prstGeom>
          <a:solidFill>
            <a:srgbClr val="3B5BA0"/>
          </a:solidFill>
          <a:ln/>
        </p:spPr>
      </p:sp>
      <p:sp>
        <p:nvSpPr>
          <p:cNvPr id="27" name="Text 25"/>
          <p:cNvSpPr/>
          <p:nvPr/>
        </p:nvSpPr>
        <p:spPr>
          <a:xfrm>
            <a:off x="4681728" y="3319272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Capgemini — European consulting &amp; cloud overlap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8046720" y="1691640"/>
            <a:ext cx="3611880" cy="4297680"/>
          </a:xfrm>
          <a:prstGeom prst="roundRect">
            <a:avLst>
              <a:gd name="adj" fmla="val 202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E2761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8046720" y="1691640"/>
            <a:ext cx="3611880" cy="777240"/>
          </a:xfrm>
          <a:prstGeom prst="roundRect">
            <a:avLst>
              <a:gd name="adj" fmla="val 9412"/>
            </a:avLst>
          </a:prstGeom>
          <a:solidFill>
            <a:srgbClr val="E8A33D"/>
          </a:solidFill>
          <a:ln/>
        </p:spPr>
      </p:sp>
      <p:sp>
        <p:nvSpPr>
          <p:cNvPr id="30" name="Shape 28"/>
          <p:cNvSpPr/>
          <p:nvPr/>
        </p:nvSpPr>
        <p:spPr>
          <a:xfrm>
            <a:off x="8046720" y="2075688"/>
            <a:ext cx="3611880" cy="39319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31" name="Text 29"/>
          <p:cNvSpPr/>
          <p:nvPr/>
        </p:nvSpPr>
        <p:spPr>
          <a:xfrm>
            <a:off x="8229600" y="1764792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Aspirational Competitor</a:t>
            </a:r>
            <a:endParaRPr lang="en-US" sz="1550" dirty="0"/>
          </a:p>
        </p:txBody>
      </p:sp>
      <p:sp>
        <p:nvSpPr>
          <p:cNvPr id="32" name="Text 30"/>
          <p:cNvSpPr/>
          <p:nvPr/>
        </p:nvSpPr>
        <p:spPr>
          <a:xfrm>
            <a:off x="8229600" y="2112264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E6EC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benchmark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8229600" y="2752344"/>
            <a:ext cx="82296" cy="82296"/>
          </a:xfrm>
          <a:prstGeom prst="ellipse">
            <a:avLst/>
          </a:prstGeom>
          <a:solidFill>
            <a:srgbClr val="E8A33D"/>
          </a:solidFill>
          <a:ln/>
        </p:spPr>
      </p:sp>
      <p:sp>
        <p:nvSpPr>
          <p:cNvPr id="34" name="Text 32"/>
          <p:cNvSpPr/>
          <p:nvPr/>
        </p:nvSpPr>
        <p:spPr>
          <a:xfrm>
            <a:off x="8430768" y="2697480"/>
            <a:ext cx="304495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Accenture — consulting-led, ~5x HCLTech's scale, GenAI bookings leader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BENCHMARKING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Revenue scale vs. operating margin, FY25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60020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562356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/ EBIT margin (FY25):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2606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18.3%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3749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24.3%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892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E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21.1%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6035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17.1%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178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9.7%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321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14.5%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9464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15.8%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607040" y="5577840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14.7%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57200" y="6016752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HCLTech's EBIT margin (18.3%) trails TCS and Infosys, while its revenue growth outpaced Wipro and Tech Mahindra in FY25. (*Wipro figure reflects IT Services segment revenue only.)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3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BENCHMARKING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HCLTech differentiates against each peer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10835640" cy="4572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6002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377440" y="160020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Positioning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0" y="1600200"/>
            <a:ext cx="4526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Differentiator vs. HCLTech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2057400"/>
            <a:ext cx="160020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TCS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2377440" y="2057400"/>
            <a:ext cx="429768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Scale-led discipline; proprietary platforms (Ignio); BFSI depth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858000" y="2057400"/>
            <a:ext cx="443484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counters with faster growth &amp; a larger relative software business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2665476"/>
            <a:ext cx="10835640" cy="6080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65476"/>
            <a:ext cx="160020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Infosys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377440" y="2665476"/>
            <a:ext cx="429768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Digital-first (Cobalt, Topaz); strong large-deal TCV momentum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858000" y="2665476"/>
            <a:ext cx="443484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 AI ambition; HCLTech differentiates via deeper engineering (ERS)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40080" y="3273552"/>
            <a:ext cx="160020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Wipro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377440" y="3273552"/>
            <a:ext cx="429768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Consulting-led repositioning; margin-recovery focus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858000" y="3273552"/>
            <a:ext cx="443484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currently outgrows Wipro at a comparable or better margin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48640" y="3881628"/>
            <a:ext cx="10835640" cy="6080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3881628"/>
            <a:ext cx="160020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Mahindra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2377440" y="3881628"/>
            <a:ext cx="429768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Telecom-anchored; 3-phase turnaround (FY25–27)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858000" y="3881628"/>
            <a:ext cx="443484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HCLTech's ERS + HPE CTG deal gives it the edge in the same vertical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0080" y="4489704"/>
            <a:ext cx="160020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LTIMindtree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2377440" y="4489704"/>
            <a:ext cx="429768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Newest major peer; "Business Creativity" repositioning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858000" y="4489704"/>
            <a:ext cx="443484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HCLTech's scale &amp; mature software franchise are structural advantages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48640" y="5097780"/>
            <a:ext cx="10835640" cy="6080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5097780"/>
            <a:ext cx="160020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Cognizant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2377440" y="5097780"/>
            <a:ext cx="429768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US-based; NextGen efficiency programme mirrors Ascend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858000" y="5097780"/>
            <a:ext cx="443484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HCLTech's ERS &amp; HCLSoftware are differentiators Cognizant lacks at scale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40080" y="5705856"/>
            <a:ext cx="160020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Accenture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2377440" y="5705856"/>
            <a:ext cx="429768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Consulting-led GenAI bookings leader; enormous scale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858000" y="5705856"/>
            <a:ext cx="4434840" cy="6080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the pace on GenAI monetisation that Indian peers are racing to match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5720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HCLTECH  |  STRATEGIC &amp; COMPETITOR ANALYSIS  |  FY2024-25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658600" y="651052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9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2026-07-15T11:10:55Z</dcterms:created>
  <dcterms:modified xsi:type="dcterms:W3CDTF">2026-07-15T11:10:55Z</dcterms:modified>
</cp:coreProperties>
</file>